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88" r:id="rId2"/>
    <p:sldId id="337" r:id="rId3"/>
    <p:sldId id="317" r:id="rId4"/>
    <p:sldId id="318" r:id="rId5"/>
    <p:sldId id="467" r:id="rId6"/>
    <p:sldId id="471" r:id="rId7"/>
    <p:sldId id="473" r:id="rId8"/>
    <p:sldId id="472" r:id="rId9"/>
    <p:sldId id="479" r:id="rId10"/>
    <p:sldId id="323" r:id="rId11"/>
    <p:sldId id="470" r:id="rId12"/>
    <p:sldId id="324" r:id="rId13"/>
    <p:sldId id="325" r:id="rId14"/>
    <p:sldId id="480" r:id="rId15"/>
    <p:sldId id="336" r:id="rId16"/>
    <p:sldId id="328" r:id="rId17"/>
    <p:sldId id="475" r:id="rId18"/>
    <p:sldId id="329" r:id="rId19"/>
    <p:sldId id="476" r:id="rId20"/>
    <p:sldId id="477" r:id="rId21"/>
    <p:sldId id="482" r:id="rId22"/>
    <p:sldId id="330" r:id="rId23"/>
    <p:sldId id="484" r:id="rId24"/>
    <p:sldId id="481" r:id="rId25"/>
    <p:sldId id="314" r:id="rId26"/>
    <p:sldId id="485" r:id="rId27"/>
    <p:sldId id="331" r:id="rId28"/>
    <p:sldId id="332" r:id="rId29"/>
    <p:sldId id="333" r:id="rId30"/>
    <p:sldId id="334" r:id="rId31"/>
    <p:sldId id="327" r:id="rId3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E67"/>
    <a:srgbClr val="002E5F"/>
    <a:srgbClr val="1A305D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4694"/>
  </p:normalViewPr>
  <p:slideViewPr>
    <p:cSldViewPr snapToGrid="0">
      <p:cViewPr varScale="1">
        <p:scale>
          <a:sx n="146" d="100"/>
          <a:sy n="14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5B93-A706-F515-BD51-A038FF81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1AB6-DE62-EF37-C042-93F298CBE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DB81-11F5-7091-D017-607666A2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9C4AC-FF28-DFDB-206E-8CEBAA856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253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C14B-B702-A5EE-F944-437F6077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069-3C5A-06E4-307E-495AB02051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25570-A19B-05CF-F745-6C60335B30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47AB0-00AE-8682-1303-7F6433938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4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C8AB-6583-DF13-FEFF-B53F5217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CBA82-0836-F7B6-8707-7DE3D15B46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13251-FAC1-3282-F707-8CE2D868F5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3643D-6730-7F28-EADB-D475BF53BD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73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3" y="756146"/>
            <a:ext cx="4486077" cy="361744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 (memes)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2DF1-3ACB-4724-5C6D-2DFD7D255F98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Data Source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FD5788D8-F2AE-25F3-447B-037F92E1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94504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built-in functions to print out and summarise text1, and text2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48F4B23-5562-6A59-2D26-CAB93DD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65879" y="1134472"/>
            <a:ext cx="4079901" cy="38162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4D89E-D9B5-13FC-CEF1-C779007C791B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NLP Natural Language Processing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D1D01008-5E53-604A-0435-5B634FBA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41721" y="472385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9D11-B490-8F4B-B7CC-7BD9FA5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83A86-7AB9-2D51-06E0-484D7BA36E2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B47F9-12D5-1BA5-4CD0-64F3FD509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8592B-4D5A-F500-D0BD-8822E76667B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37423-9660-8DBB-3F00-F69874F93E9B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BED27-C80F-85F6-C6EF-01E889DAB624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9B7E4-7B2C-1BA9-CE77-F1EF3406F0E7}"/>
              </a:ext>
            </a:extLst>
          </p:cNvPr>
          <p:cNvSpPr txBox="1"/>
          <p:nvPr/>
        </p:nvSpPr>
        <p:spPr>
          <a:xfrm>
            <a:off x="365879" y="1360758"/>
            <a:ext cx="3718441" cy="27090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human language, text is represented by a collections of words, or sentences.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NLTK, similarly, text is represented by tokens, unique word. 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Each token is link to a numerical representation, such as a number.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029D18-33D2-549B-C5F4-06C5734DC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4AAC83-35FD-DBBA-2555-22518C58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5D708-7DEB-C88C-CED4-A79456BDD914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Represented by ?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301-D346-7A2F-E06A-32243C2D661F}"/>
              </a:ext>
            </a:extLst>
          </p:cNvPr>
          <p:cNvSpPr txBox="1"/>
          <p:nvPr/>
        </p:nvSpPr>
        <p:spPr>
          <a:xfrm>
            <a:off x="4362994" y="1358090"/>
            <a:ext cx="5411246" cy="254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Example: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the dog is eating,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and the cat is eating. (9 words)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T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okens: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0:the, 1:dog, 2:is, 3:eating, 4:”,” , 5:and,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6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:cat,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7:”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.”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(8 tokens)</a:t>
            </a:r>
          </a:p>
        </p:txBody>
      </p:sp>
    </p:spTree>
    <p:extLst>
      <p:ext uri="{BB962C8B-B14F-4D97-AF65-F5344CB8AC3E}">
        <p14:creationId xmlns:p14="http://schemas.microsoft.com/office/powerpoint/2010/main" val="88212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61050" y="1018737"/>
            <a:ext cx="9385923" cy="368784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 dirty="0">
                <a:solidFill>
                  <a:srgbClr val="EB0E67"/>
                </a:solidFill>
                <a:latin typeface="Integral CF Bold"/>
                <a:ea typeface="Source Sans Pro"/>
              </a:rPr>
              <a:t>Tokenisation</a:t>
            </a:r>
          </a:p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08137" y="1566516"/>
            <a:ext cx="4732175" cy="119004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Python built-in functions such as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len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set(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D87A7-963D-B08F-DBF9-06072DF25E89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9C5-2892-0DAC-6539-E96E6F6A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391D48-3F5C-1D11-B471-3E1872054CEC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8B9E8-D013-93EA-1D32-D458BD5F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8BF4E-0D09-FEA1-5A4D-C2509BA6DAA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6C38E-9480-C6E1-9C1E-D48ADD239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7C9DCD-2929-9A7A-4939-8A286ED5777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FA36C29-406A-EB29-1FA0-FF895C4EE7DE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Calculate the following measures of text1 and text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length of vocabulary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lexical diversity </a:t>
            </a:r>
            <a:b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(the number of tokens/the length of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8AE1D-B063-4167-EE13-EB17C74C54C0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2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3AAFC23-DEA8-4232-BFB0-CFAAC8B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FDE8-7BCF-1FC6-85F4-CD974E78D1EA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Given Word in a Text 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E21A-5244-A63B-DC94-4235B294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82118-2046-D7B5-DAE2-FC7996971CA4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938B4-CE53-91DE-803B-6C0939DFF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4DCA71-EA36-96D4-0318-AADD76F9006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57F23-BAA0-24AC-E537-D38D65EA6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E8BB-021D-36AE-24B1-135913C647FB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05D7A2A-E239-380F-AF8E-9ADD9865A195}"/>
              </a:ext>
            </a:extLst>
          </p:cNvPr>
          <p:cNvSpPr txBox="1"/>
          <p:nvPr/>
        </p:nvSpPr>
        <p:spPr>
          <a:xfrm>
            <a:off x="182940" y="1705141"/>
            <a:ext cx="4877216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B996-6FD5-CFF6-1BE1-19FD1B7F83AD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3-4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B7F7A1-A17B-21DB-9E6F-A5B14F30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6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FFE4-727B-BB73-7B96-B2382432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3EF96F-F54A-BACA-B220-C3B018F136DF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8C63-4126-F9E1-CA04-097BBEAB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0856A-AF78-1FC0-4FCE-BE3BE9C8374E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BDE5E-BBEA-43C8-3B57-175E7315F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150391-A00F-C937-13C1-44755BE3F65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CF3526-8310-8D87-F2C9-8506BDB03617}"/>
              </a:ext>
            </a:extLst>
          </p:cNvPr>
          <p:cNvSpPr txBox="1"/>
          <p:nvPr/>
        </p:nvSpPr>
        <p:spPr>
          <a:xfrm>
            <a:off x="182940" y="1705141"/>
            <a:ext cx="4877216" cy="186106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Using context of words and similar words to gain insight to the the relation between given words. (ex. good, opinion)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Bigram and N-gram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8563-BE70-F419-F127-1170679A104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5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16E2AC-B85D-19CE-82AC-12300A49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8DB1-393D-439C-3123-31DDBC31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965D6319-56BD-57CB-D991-73CC7F61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BDAC-D3BC-2B81-5B2A-9EB2401B4AA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Customise</a:t>
            </a:r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Tokenization</a:t>
            </a:r>
          </a:p>
        </p:txBody>
      </p:sp>
    </p:spTree>
    <p:extLst>
      <p:ext uri="{BB962C8B-B14F-4D97-AF65-F5344CB8AC3E}">
        <p14:creationId xmlns:p14="http://schemas.microsoft.com/office/powerpoint/2010/main" val="38513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286641" y="1320550"/>
            <a:ext cx="9650888" cy="385455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Text cleaning and pre-processing: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remove unwanted characters (https:// , emojis, etc.)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Normalisation: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Lowercasing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Stopword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removal: remove words that don’t add meaning to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Tokenization: split documents into words/punctuation, or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 Tagging (Part-of-Speech Tagging): assigns grammatical labels to each token.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Bigram, N-gram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55B0E-9B3B-C000-52DB-B810770785D0}"/>
              </a:ext>
            </a:extLst>
          </p:cNvPr>
          <p:cNvSpPr txBox="1"/>
          <p:nvPr/>
        </p:nvSpPr>
        <p:spPr>
          <a:xfrm>
            <a:off x="329135" y="63444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Cleaning and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1590-90C4-D35E-0093-F9267F3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>
            <a:extLst>
              <a:ext uri="{FF2B5EF4-FFF2-40B4-BE49-F238E27FC236}">
                <a16:creationId xmlns:a16="http://schemas.microsoft.com/office/drawing/2014/main" id="{59D27601-3EC5-1767-EC86-BBDB37F17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987812-108B-DAF9-43BD-590B0244C4D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1C6BD1E-44FB-78E6-31C7-CC0007405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73592-4408-F498-7ECA-11CAC431E444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0816CD7-9DE1-9F38-7210-65D2EBBD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C9D8BE2-EDF5-27BF-D8F6-5C994C293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21DD404B-34CD-752C-9DE0-E3B7C7BC3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9155-F602-73E4-B79A-FB0B3000B41F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Stemming &amp; Lemmatization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287B-8D14-E0B8-0917-E7011BE0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6786B-433B-3F67-F50A-436736271170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3978-3BF8-D7DA-6929-A1A32D13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B8C57F-B8A3-3FFB-6C73-6709382232DF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D2DB9-8A0C-62DE-DD15-28812BD34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9903D-8A3D-874F-0E20-93104B859C0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EAEF333-D019-9B5F-09EC-55A29A5592C5}"/>
              </a:ext>
            </a:extLst>
          </p:cNvPr>
          <p:cNvSpPr txBox="1"/>
          <p:nvPr/>
        </p:nvSpPr>
        <p:spPr>
          <a:xfrm>
            <a:off x="182940" y="1705141"/>
            <a:ext cx="4877216" cy="140305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word and sentence tokenizers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Normalise text using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word.lower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Stemming and Lemmatisation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2D21D-6A7D-9C0B-D528-2CC95ED80F1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6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EA95BAD-49D5-9FBB-7FB3-5C2D1124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2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7371B-A331-9920-732B-BDEAD2B9EF75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Stopwords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0948E73-60AE-6839-D342-DA39A68EE90B}"/>
              </a:ext>
            </a:extLst>
          </p:cNvPr>
          <p:cNvSpPr txBox="1"/>
          <p:nvPr/>
        </p:nvSpPr>
        <p:spPr>
          <a:xfrm>
            <a:off x="529433" y="1709423"/>
            <a:ext cx="9385923" cy="11847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dataset.</a:t>
            </a: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 am going to the shop. -&gt; “I”,  “going”,  “shop”</a:t>
            </a:r>
          </a:p>
        </p:txBody>
      </p:sp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9FC1-F655-F295-DF84-44ACAB8A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29DF8B-1175-CC70-19F9-F8D3111816E7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55D1-49E3-7522-590A-257E37C90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B68C61-4E2E-F3BD-D3A1-659F4C65AB58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DEA8E-D3E9-F6AB-7E86-759169229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85287C-2BB0-3A6F-35ED-71B8396EDBD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7F08BDA-085F-F76E-704E-ABDF93100D47}"/>
              </a:ext>
            </a:extLst>
          </p:cNvPr>
          <p:cNvSpPr txBox="1"/>
          <p:nvPr/>
        </p:nvSpPr>
        <p:spPr>
          <a:xfrm>
            <a:off x="182940" y="1705141"/>
            <a:ext cx="4877216" cy="48703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Apply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stopword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 removal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6A9BB-AAE6-C174-2886-839C91BEB28E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7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E49806F-5E42-ED6B-ADD9-8F2E1AD6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5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Monday 25th,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3272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</a:t>
            </a:r>
            <a:r>
              <a:rPr lang="en-GB" sz="1654">
                <a:solidFill>
                  <a:srgbClr val="002060"/>
                </a:solidFill>
                <a:latin typeface="Source Sans Pro"/>
                <a:ea typeface="Source Sans Pro"/>
              </a:rPr>
              <a:t>about ~4 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037-55E7-4595-B109-387F8E94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98DF9-7B1B-215B-0ED3-5989623BF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35A8C-9F5B-4451-B839-D3BD3593F13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21B4-F66E-4F20-F325-ABBEBD0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9D2B5-CDC6-8AD2-EE2C-7EBFEDB600A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56B462-0EB0-31DD-54A9-1CEE72982666}"/>
              </a:ext>
            </a:extLst>
          </p:cNvPr>
          <p:cNvSpPr txBox="1"/>
          <p:nvPr/>
        </p:nvSpPr>
        <p:spPr>
          <a:xfrm>
            <a:off x="321659" y="1234570"/>
            <a:ext cx="8987804" cy="2709051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Colab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Go to File &gt; Open Notebook &gt;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&gt; paste the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link to the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Install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Download and open the notebook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You’ll also need to install the libraries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etc. )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274E3-CD04-1355-8D71-3B783EA97B4E}"/>
              </a:ext>
            </a:extLst>
          </p:cNvPr>
          <p:cNvSpPr txBox="1"/>
          <p:nvPr/>
        </p:nvSpPr>
        <p:spPr>
          <a:xfrm>
            <a:off x="259466" y="315471"/>
            <a:ext cx="7707410" cy="6918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4000" b="1" dirty="0">
                <a:solidFill>
                  <a:srgbClr val="FE0E67"/>
                </a:solidFill>
                <a:latin typeface="Verdana Pro Cond"/>
                <a:ea typeface="Calibri"/>
                <a:cs typeface="Calibri"/>
              </a:rPr>
              <a:t>Set up the environment</a:t>
            </a:r>
            <a:endParaRPr lang="en-GB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0D0E3E27-BE1A-3E47-3035-A7649927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C95B-616D-A933-6A3E-4E4E7E3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6B45D-44B7-284D-853B-831E66FFE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A7B87-CA72-7E63-5D39-164CA1FC96BB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61D6A-A2E8-5630-632F-421F4B7D4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A1D7-42F2-7F76-6B7D-AE8172FF9C9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8E5191-A738-EF4C-CBF4-060365EE0A63}"/>
              </a:ext>
            </a:extLst>
          </p:cNvPr>
          <p:cNvSpPr txBox="1"/>
          <p:nvPr/>
        </p:nvSpPr>
        <p:spPr>
          <a:xfrm>
            <a:off x="321659" y="1234570"/>
            <a:ext cx="8987804" cy="385455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Name these data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”Hello!”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[1, 2, 3]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{”A”:1, “B”:2}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Functions: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print()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while: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i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in list: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def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function_name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829A-28B7-6C1C-2067-8776487CA13D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Python Refresher (Opt.)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E71ED7F0-45F2-61D6-E1FB-5A9A2AE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6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0E9F-852A-43C4-1869-96DB873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3190C-3FA6-6A17-579B-B62904803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9CF6F-D46A-07A9-C1BE-855D3FD782E1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BCFB6-AF5B-A910-67ED-A3C8A2BB0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24A91-1E54-8A31-609B-B59869455CE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71EFD-7DDA-2A9D-AA53-DE82D3932732}"/>
              </a:ext>
            </a:extLst>
          </p:cNvPr>
          <p:cNvSpPr txBox="1"/>
          <p:nvPr/>
        </p:nvSpPr>
        <p:spPr>
          <a:xfrm>
            <a:off x="321659" y="1234570"/>
            <a:ext cx="8987804" cy="1514813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Import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ntlk</a:t>
            </a:r>
            <a:endParaRPr lang="en-GB" sz="1600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nltk.download</a:t>
            </a:r>
            <a:r>
              <a:rPr lang="en-GB" sz="1600" dirty="0">
                <a:solidFill>
                  <a:srgbClr val="FE0E67"/>
                </a:solidFill>
                <a:latin typeface="Source Sans Pro"/>
                <a:ea typeface="Source Sans Pro"/>
              </a:rPr>
              <a:t>() 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for downloading the packages, once they are downloaded, you can call these packages using "import”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We will use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‘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' and 'book’ as example corpus (textual data)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B64E4-82AC-07CF-EC8C-E6C574BC6BDF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Download and Import </a:t>
            </a:r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 packages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AFA70D95-5543-16AF-B8E7-DA8AB75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9B9B-E55B-8BA4-A8A1-234431D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B9F5DB0-75A7-AA95-4481-4B89BCF4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295866-4971-B13E-AFC7-7B409A813E5F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Getting to Know a Text</a:t>
            </a:r>
          </a:p>
        </p:txBody>
      </p:sp>
    </p:spTree>
    <p:extLst>
      <p:ext uri="{BB962C8B-B14F-4D97-AF65-F5344CB8AC3E}">
        <p14:creationId xmlns:p14="http://schemas.microsoft.com/office/powerpoint/2010/main" val="109660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1608</Words>
  <Application>Microsoft Macintosh PowerPoint</Application>
  <PresentationFormat>Custom</PresentationFormat>
  <Paragraphs>279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18</cp:revision>
  <dcterms:created xsi:type="dcterms:W3CDTF">2024-02-09T00:00:31Z</dcterms:created>
  <dcterms:modified xsi:type="dcterms:W3CDTF">2026-02-16T12:43:31Z</dcterms:modified>
</cp:coreProperties>
</file>